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20" r:id="rId3"/>
    <p:sldId id="397" r:id="rId4"/>
    <p:sldId id="369" r:id="rId5"/>
    <p:sldId id="370" r:id="rId6"/>
    <p:sldId id="377" r:id="rId7"/>
    <p:sldId id="375" r:id="rId8"/>
    <p:sldId id="388" r:id="rId9"/>
    <p:sldId id="389" r:id="rId10"/>
    <p:sldId id="379" r:id="rId11"/>
    <p:sldId id="390" r:id="rId12"/>
    <p:sldId id="391" r:id="rId13"/>
    <p:sldId id="380" r:id="rId14"/>
    <p:sldId id="383" r:id="rId15"/>
    <p:sldId id="392" r:id="rId16"/>
    <p:sldId id="329" r:id="rId17"/>
    <p:sldId id="328" r:id="rId18"/>
    <p:sldId id="330" r:id="rId19"/>
    <p:sldId id="393" r:id="rId20"/>
    <p:sldId id="348" r:id="rId21"/>
    <p:sldId id="349" r:id="rId22"/>
    <p:sldId id="394" r:id="rId23"/>
    <p:sldId id="350" r:id="rId24"/>
    <p:sldId id="398" r:id="rId25"/>
    <p:sldId id="399" r:id="rId26"/>
    <p:sldId id="266" r:id="rId27"/>
    <p:sldId id="400" r:id="rId28"/>
    <p:sldId id="284" r:id="rId29"/>
    <p:sldId id="396" r:id="rId30"/>
    <p:sldId id="395" r:id="rId31"/>
    <p:sldId id="273" r:id="rId32"/>
    <p:sldId id="286" r:id="rId33"/>
    <p:sldId id="401" r:id="rId34"/>
    <p:sldId id="402" r:id="rId35"/>
    <p:sldId id="403" r:id="rId36"/>
    <p:sldId id="336" r:id="rId37"/>
    <p:sldId id="337" r:id="rId38"/>
    <p:sldId id="404" r:id="rId39"/>
    <p:sldId id="405" r:id="rId40"/>
    <p:sldId id="406" r:id="rId41"/>
    <p:sldId id="351" r:id="rId42"/>
    <p:sldId id="407" r:id="rId43"/>
    <p:sldId id="408" r:id="rId44"/>
    <p:sldId id="409" r:id="rId45"/>
    <p:sldId id="342" r:id="rId46"/>
    <p:sldId id="314" r:id="rId47"/>
    <p:sldId id="410" r:id="rId48"/>
    <p:sldId id="411" r:id="rId49"/>
    <p:sldId id="344" r:id="rId50"/>
    <p:sldId id="334" r:id="rId51"/>
    <p:sldId id="412" r:id="rId52"/>
    <p:sldId id="261" r:id="rId53"/>
    <p:sldId id="262" r:id="rId54"/>
    <p:sldId id="413" r:id="rId55"/>
    <p:sldId id="414" r:id="rId56"/>
    <p:sldId id="415" r:id="rId57"/>
    <p:sldId id="416" r:id="rId58"/>
    <p:sldId id="343" r:id="rId59"/>
    <p:sldId id="347" r:id="rId60"/>
    <p:sldId id="4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E4B60-779E-43E0-B794-CFE328B8B834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853F-3B41-424A-A36C-98E22BB4C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6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A96F6-3A18-457B-97F0-E4B32EF7BC4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A0982-BA1B-4302-B402-15CD7694C402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ealstorygroup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4343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Take Knowledge Management to the Next Level: Advanced Processes and Techniques for Optimal Information Sharing</a:t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Eleonora Babayants</a:t>
            </a:r>
          </a:p>
          <a:p>
            <a:pPr algn="ctr"/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Galaxy Consulting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685800"/>
            <a:ext cx="441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Cloud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295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Shift from capital-intensive model of buying and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running infrastructure and software to renting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usage of shared infrastructure and applications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Can purchase software as a service (SaaS) that is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hosted online and completely scalable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Forrester predicts growth in SaaS applications.</a:t>
            </a:r>
          </a:p>
        </p:txBody>
      </p:sp>
      <p:pic>
        <p:nvPicPr>
          <p:cNvPr id="5" name="Picture 4" descr="cloud compu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2895600" cy="2590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88836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685800"/>
            <a:ext cx="441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Cloud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762000"/>
            <a:ext cx="533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Benefits: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Rapid deployment - no hardware or software to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install, no servers to buy, no setup time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Access anywhere – available any time, anywhere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Easy collaboration – access anywhere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collaborate on content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Low cost – much less than on-premise 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Speed - takes 24% of the time of similar on-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premise projects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Flexibility - right-sizing capacity, changing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business needs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Reduced risk - variety of protections can be written into vendor contracts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Effective mobile client</a:t>
            </a:r>
            <a:endParaRPr lang="en-US" dirty="0"/>
          </a:p>
        </p:txBody>
      </p:sp>
      <p:pic>
        <p:nvPicPr>
          <p:cNvPr id="5" name="Picture 4" descr="Cloud Content 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038475" cy="2971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685800"/>
            <a:ext cx="441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Cloud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838200"/>
            <a:ext cx="4876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Challenges: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Even the largest cloud vendors can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experience  outages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Multiple file formats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Document size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Browser compatibility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Mobile viewing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Data ownership continuity, security,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compliance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Take test-based approach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Consider user experience</a:t>
            </a:r>
            <a:endParaRPr lang="en-US" dirty="0"/>
          </a:p>
        </p:txBody>
      </p:sp>
      <p:pic>
        <p:nvPicPr>
          <p:cNvPr id="5" name="Picture 4" descr="cloud 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505200" cy="31242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38200"/>
            <a:ext cx="441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Mobile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799" y="990601"/>
            <a:ext cx="5410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Enables access from anywhere.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Forrester predicts: by 2016 smart phones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tablets will be used by a billion of global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customers.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Employees and customers will expect and demand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that all business applications support mobility.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Need to be able to deliver mobile experience -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ability to access content from mobile devices.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Content and systems must be optimized for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mobile devices.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Employees working in the field must be able to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access content from their mobile devices.</a:t>
            </a:r>
          </a:p>
        </p:txBody>
      </p:sp>
      <p:pic>
        <p:nvPicPr>
          <p:cNvPr id="5" name="Picture 4" descr="mobile compu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2971800" cy="3733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838200"/>
            <a:ext cx="441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Mobile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6002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Employees use mobile devices to collaborate 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docs, take meeting notes, create presentations,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and collect data in the field.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Decide what content and services make the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most sense for  your organization mobile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devices.</a:t>
            </a:r>
            <a:endParaRPr lang="en-US" dirty="0"/>
          </a:p>
        </p:txBody>
      </p:sp>
      <p:pic>
        <p:nvPicPr>
          <p:cNvPr id="6" name="Picture 5" descr="MobileCompu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3429000" cy="43942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30655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8382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“Bring Your Own Device” (BYOD)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364188"/>
            <a:ext cx="525779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Employees bring iPads, iPhones , Androids,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Blackberrys to work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Benefit – cost savings to 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Challenges: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Security, workflow, management issues for IT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Employees own devices, but they don’t own the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corporate data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Corporate data in the consumer-based public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cloud – cloud operator owns the data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Hackers - accessing corporate data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Define and control levels of access BYOD has to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a company networks, applications, and data.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Establish a comprehensive governance policy.</a:t>
            </a:r>
            <a:endParaRPr lang="en-US" dirty="0"/>
          </a:p>
        </p:txBody>
      </p:sp>
      <p:pic>
        <p:nvPicPr>
          <p:cNvPr id="5" name="Picture 4" descr="BY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352800" cy="46482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22860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many technology options to choose from.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Real Story Group – buyer's advocate for enterprises looking to invest in knowledge management technology, provides neutral evaluation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www.realstorygroup.com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Real Story Group 2012 Vendor Map: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Technology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524000"/>
            <a:ext cx="3124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Technology Options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 descr="km 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4229100" cy="4038600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008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 Vendor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915400" cy="6324600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463305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219200"/>
            <a:ext cx="464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Broad platform of web technologies: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Intranet portals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Extranets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Web sites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Content management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Collaboration spaces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Social tools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Business intelligence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Project management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3rd-party solutions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304800"/>
            <a:ext cx="4343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SharePoint Intran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267200" cy="46482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76956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295400"/>
            <a:ext cx="4677306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Licenses: capabilities, deployment, hosting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On-premise or in cloud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Microsoft updates  it every 3 years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2013 version is already available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Is it good or bad?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304800"/>
            <a:ext cx="4343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sharepoint document 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3886200" cy="44196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33400"/>
            <a:ext cx="5334000" cy="73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1700" dirty="0" smtClean="0">
                <a:cs typeface="Arial" pitchFamily="34" charset="0"/>
              </a:rPr>
              <a:t>Current Trends in Knowledge Management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 smtClean="0">
                <a:cs typeface="Arial" pitchFamily="34" charset="0"/>
              </a:rPr>
              <a:t>Technology for Knowledge Management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Technology Options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Software/System Update</a:t>
            </a:r>
          </a:p>
          <a:p>
            <a:pPr marL="342900" indent="-342900">
              <a:lnSpc>
                <a:spcPct val="150000"/>
              </a:lnSpc>
            </a:pPr>
            <a:r>
              <a:rPr lang="en-US" sz="1700" dirty="0" smtClean="0">
                <a:cs typeface="Arial" pitchFamily="34" charset="0"/>
              </a:rPr>
              <a:t>3. Knowledge Management Processes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Cultural Resistance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Knowledge Capture Strategies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Collaboration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Knowledge-Centered Support (KCS)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User Adoption Strategies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Training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Findability and Accessibility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 smtClean="0">
                <a:cs typeface="Arial" pitchFamily="34" charset="0"/>
              </a:rPr>
              <a:t> Taxonomy</a:t>
            </a:r>
          </a:p>
          <a:p>
            <a:pPr marL="342900" indent="-342900">
              <a:lnSpc>
                <a:spcPct val="150000"/>
              </a:lnSpc>
            </a:pPr>
            <a:r>
              <a:rPr lang="en-US" sz="1700" dirty="0" smtClean="0">
                <a:cs typeface="Arial" pitchFamily="34" charset="0"/>
              </a:rPr>
              <a:t>4. Governance, Risk, and Compliance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sz="1700" dirty="0" smtClean="0">
                <a:cs typeface="Arial" pitchFamily="34" charset="0"/>
              </a:rPr>
              <a:t>5. Analytics and Reporting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sz="1700" dirty="0" smtClean="0">
                <a:cs typeface="Arial" pitchFamily="34" charset="0"/>
              </a:rPr>
              <a:t>6. Q &amp; A</a:t>
            </a:r>
          </a:p>
          <a:p>
            <a:pPr marL="342900" indent="-342900">
              <a:lnSpc>
                <a:spcPct val="150000"/>
              </a:lnSpc>
            </a:pPr>
            <a:endParaRPr lang="en-US" sz="1700" dirty="0" smtClean="0">
              <a:cs typeface="Arial" pitchFamily="34" charset="0"/>
            </a:endParaRPr>
          </a:p>
          <a:p>
            <a:pPr lvl="0"/>
            <a:endParaRPr lang="en-US" sz="1700" dirty="0" smtClean="0"/>
          </a:p>
          <a:p>
            <a:pPr marL="342900" indent="-342900">
              <a:lnSpc>
                <a:spcPct val="150000"/>
              </a:lnSpc>
            </a:pPr>
            <a:endParaRPr lang="en-US" sz="1700" dirty="0" smtClean="0">
              <a:cs typeface="Arial" pitchFamily="34" charset="0"/>
            </a:endParaRPr>
          </a:p>
        </p:txBody>
      </p:sp>
      <p:pic>
        <p:nvPicPr>
          <p:cNvPr id="6" name="Picture 5" descr="agend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2895600" cy="38100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77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 2010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2192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3 Editions in 2010 version: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Foundation – platform for all products,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contains all core functionality, available at no cost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Standard – builds on the Foundation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Enterprise – builds on the Standard</a:t>
            </a:r>
          </a:p>
          <a:p>
            <a:endParaRPr lang="en-US" dirty="0" smtClean="0"/>
          </a:p>
        </p:txBody>
      </p:sp>
      <p:pic>
        <p:nvPicPr>
          <p:cNvPr id="4" name="Picture 3" descr="Info governance 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36576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3303181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Changes: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New user interface - ribbon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New themes gallery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New co-authoring feature - allows few users to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work simultaneously on the same documents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Calendar  - improved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Wiki – streamlined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Managing multiple items - improved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81000"/>
            <a:ext cx="777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 2010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948690"/>
            <a:ext cx="5791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Changes: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Blogs – improved authoring tools and navigation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Social Computing - new features: newsfeeds, social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tagging, and ratings;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Social Computing - “My Site” improved profiles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Mobile Devices – web pages  and search optimized,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can subscribe to text messages with alerts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Off-line access - enables you to work  while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disconnected from your corporate network 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then to synchronize your changes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Managed metadata service - to manage taxonomies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and metadata consistently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Document sets - enables creating and managing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documents that span multiple documents. </a:t>
            </a:r>
          </a:p>
        </p:txBody>
      </p:sp>
      <p:pic>
        <p:nvPicPr>
          <p:cNvPr id="6" name="Picture 5" descr="Sharepoint-2010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3048000" cy="4114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04800"/>
            <a:ext cx="777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 2010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990600"/>
            <a:ext cx="55626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Changes: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Records management – improved storage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retention policies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Web content management improved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Search - FAST search engine is incorporated,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refined and improved search retrieval and  search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results display.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Excel services improved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Infopath - can now be used to fully customize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list forms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Permissions - includes view and adjust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permissions, new permissions management from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every site collection, site, list or list </a:t>
            </a:r>
          </a:p>
          <a:p>
            <a:endParaRPr lang="en-US" dirty="0"/>
          </a:p>
        </p:txBody>
      </p:sp>
      <p:pic>
        <p:nvPicPr>
          <p:cNvPr id="4" name="Picture 3" descr="Sharepoint 2010 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3276600" cy="36576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77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 2013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295400"/>
            <a:ext cx="55626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Interface – “Metro”, very intuitive and simple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Themes - optimized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Libraries, lists, calendar are now called apps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Uploading documents – from home page, can drag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and drop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Re-use content across multiple sites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Navigation – ability to base navigation on an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existing set – centrally manage content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User-friendly links:  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2010</a:t>
            </a:r>
            <a:r>
              <a:rPr lang="en-US" dirty="0" smtClean="0"/>
              <a:t>: www.contoso.com/Pages/Computers.aspx#/ID=453&amp;Source=http%3A%2F1010101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2013</a:t>
            </a:r>
            <a:r>
              <a:rPr lang="en-US" dirty="0" smtClean="0"/>
              <a:t>:  http://www.contoso.com/Computers/model101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SharePoint 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3429000" cy="44196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672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77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 2013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harePoint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3429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371600"/>
            <a:ext cx="55626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Social Features: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New - micro blogs, activity feeds,  community sites,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Following, Likes , Ratings, Reputation Management,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private group  conversations, community sites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Improved - discussion boards, My Site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Mobility – site access optimized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Search - further advantage of FAST , more relevant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search results, ability to filter search results, preview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of retrieved items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eDiscovery - ability to perform eDiscovery queries,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to preserve and export discovered content,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support for search and export from file shares.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77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SharePoint 2013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harePoint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3429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14300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Records management and compliance - retention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policies and compliance features can be applied at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the site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Web Content Management - design of publishing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sites simplified, authoring and publishing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enhanced, search to surface dynamic web content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on publishing sites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Permissions – further simplified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657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Documentum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600"/>
            <a:ext cx="5181600" cy="6096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Produced by EMC and includes: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Content Security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- secure access to sensitive information – for email, Office, PDF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Digital Asset Management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- for managing digital assets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Records Management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- to control records lifecycle: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Documentum Standard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– for enterprise content:</a:t>
            </a:r>
          </a:p>
          <a:p>
            <a:pPr lvl="1">
              <a:lnSpc>
                <a:spcPct val="120000"/>
              </a:lnSpc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Documentum eRoom - online team collaboration </a:t>
            </a:r>
          </a:p>
          <a:p>
            <a:pPr lvl="1">
              <a:lnSpc>
                <a:spcPct val="120000"/>
              </a:lnSpc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Documentum Platform – includes XML component management</a:t>
            </a:r>
          </a:p>
          <a:p>
            <a:pPr lvl="1">
              <a:lnSpc>
                <a:spcPct val="120000"/>
              </a:lnSpc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Documentum Repository Services for SharePoint – redirect SharePoint content to Documentum repository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Documemtum xCP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– high performance platform for enterprise content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Documen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3352800" cy="44196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msi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2004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457200"/>
            <a:ext cx="55626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 Product of Interwoven, acquired by Autonomy, then by HP;  component CMS. Includes: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ContentCenter Standard</a:t>
            </a:r>
            <a:r>
              <a:rPr lang="en-US" dirty="0" smtClean="0">
                <a:cs typeface="Times New Roman" pitchFamily="18" charset="0"/>
              </a:rPr>
              <a:t> - portal with easy interface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ContentCenter Professional</a:t>
            </a:r>
            <a:r>
              <a:rPr lang="en-US" dirty="0" smtClean="0">
                <a:cs typeface="Times New Roman" pitchFamily="18" charset="0"/>
              </a:rPr>
              <a:t> - portal with advanced interface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FormsPublisher - </a:t>
            </a:r>
            <a:r>
              <a:rPr lang="en-US" dirty="0" smtClean="0">
                <a:cs typeface="Times New Roman" pitchFamily="18" charset="0"/>
              </a:rPr>
              <a:t>for structured, form-based content authoring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SitePublisher</a:t>
            </a:r>
            <a:r>
              <a:rPr lang="en-US" dirty="0" smtClean="0">
                <a:cs typeface="Times New Roman" pitchFamily="18" charset="0"/>
              </a:rPr>
              <a:t> - a WYSIWYG content contribution interface with a reusable component based architecture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MediaBin Digital Asset Management Server</a:t>
            </a:r>
            <a:r>
              <a:rPr lang="en-US" dirty="0" smtClean="0">
                <a:cs typeface="Times New Roman" pitchFamily="18" charset="0"/>
              </a:rPr>
              <a:t> - for digital assets management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MetaTagger</a:t>
            </a:r>
            <a:r>
              <a:rPr lang="en-US" dirty="0" smtClean="0">
                <a:cs typeface="Times New Roman" pitchFamily="18" charset="0"/>
              </a:rPr>
              <a:t> - content intelligence services for automated metadata extraction and recommendation</a:t>
            </a:r>
          </a:p>
          <a:p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4009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800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Text ECM Suite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609600"/>
            <a:ext cx="43434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cs typeface="Times New Roman" pitchFamily="18" charset="0"/>
              </a:rPr>
              <a:t>Open Text ECM suite: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>
                <a:cs typeface="Times New Roman" pitchFamily="18" charset="0"/>
              </a:rPr>
              <a:t>Document management</a:t>
            </a:r>
            <a:r>
              <a:rPr lang="en-US" sz="1800" dirty="0" smtClean="0">
                <a:cs typeface="Times New Roman" pitchFamily="18" charset="0"/>
              </a:rPr>
              <a:t> - formerly Livelink - provides full lifecycle document management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>
                <a:cs typeface="Times New Roman" pitchFamily="18" charset="0"/>
              </a:rPr>
              <a:t>Digital asset management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>
                <a:cs typeface="Times New Roman" pitchFamily="18" charset="0"/>
              </a:rPr>
              <a:t>Records management</a:t>
            </a:r>
            <a:endParaRPr lang="en-US" sz="18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/>
              <a:t>Web content management</a:t>
            </a:r>
            <a:endParaRPr lang="en-US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dirty="0" smtClean="0"/>
              <a:t>eDocs</a:t>
            </a:r>
            <a:r>
              <a:rPr lang="en-US" sz="1800" dirty="0" smtClean="0"/>
              <a:t> – formerly Hummingbird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     - for managing  all forms of content; also includes collaboration, forums, blogs, wikis, instant messaging, and provides business process management tools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1800" dirty="0">
              <a:cs typeface="Times New Roman" pitchFamily="18" charset="0"/>
            </a:endParaRPr>
          </a:p>
        </p:txBody>
      </p:sp>
      <p:pic>
        <p:nvPicPr>
          <p:cNvPr id="4" name="Picture 3" descr="open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3069"/>
            <a:ext cx="4495800" cy="54102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363269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cle u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2362200" cy="32004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33800" y="533400"/>
            <a:ext cx="4953000" cy="5791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Formerly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Stellent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 – is a component CMS, supports entire content lifecycle.</a:t>
            </a:r>
          </a:p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Includes: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web content management; 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document management;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digital asset management;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records and retention management;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personalized content delivery;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categorization;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portal integration; 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SharePoint integration;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document capture and scanning integration;</a:t>
            </a:r>
          </a:p>
          <a:p>
            <a:pPr marL="640080" marR="0" lvl="1" indent="-246888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content conversion and transformation.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676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Knowledge Management is a term that arose approximately two decades ago, roughly in 1990. It is the process of capturing, 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distributing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effectively using knowledge.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Definition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97180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Gartner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Group: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581400"/>
            <a:ext cx="5791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Knowledge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management is a discipline that promotes an integrated approach to identifying, capturing, evaluating, retrieving, and sharing all of an enterprise's information assets. These assets may include databases, documents, policies, procedures, and previously un-captured expertise and experience in individual workers."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791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the process of 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managing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knowledge of and in organizations.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4572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L Trid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33528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096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Component CMS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Web content management system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 Proprietary BluePrinting Technology – reuse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and adapt content, layout, and other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functions  for pages and websites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Provides an ability to edit content within the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context of web site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Can create pages, change text, update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images, drag and drop widgets in the preview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Includes multiple languages support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191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Open Source CMS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cs typeface="Times New Roman" pitchFamily="18" charset="0"/>
              </a:rPr>
              <a:t>Drupal</a:t>
            </a:r>
            <a:r>
              <a:rPr lang="en-US" sz="1800" dirty="0" smtClean="0">
                <a:cs typeface="Times New Roman" pitchFamily="18" charset="0"/>
              </a:rPr>
              <a:t> – </a:t>
            </a:r>
            <a:r>
              <a:rPr lang="en-US" sz="1800" dirty="0" smtClean="0"/>
              <a:t>used for web sites, knowledge management and collaboration.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cs typeface="Times New Roman" pitchFamily="18" charset="0"/>
              </a:rPr>
              <a:t>Joomla</a:t>
            </a:r>
            <a:r>
              <a:rPr lang="en-US" sz="1800" dirty="0" smtClean="0">
                <a:cs typeface="Times New Roman" pitchFamily="18" charset="0"/>
              </a:rPr>
              <a:t> – used for publishing content on the web and intranet.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cs typeface="Times New Roman" pitchFamily="18" charset="0"/>
              </a:rPr>
              <a:t>Alfresco</a:t>
            </a:r>
            <a:r>
              <a:rPr lang="en-US" sz="1800" dirty="0" smtClean="0">
                <a:cs typeface="Times New Roman" pitchFamily="18" charset="0"/>
              </a:rPr>
              <a:t> – enterprise content management system, includes:  document management, web content management system, records management, content platform, collaboration. It </a:t>
            </a:r>
            <a:r>
              <a:rPr lang="en-US" sz="1800" dirty="0" smtClean="0"/>
              <a:t>has been selected by KM World as trend-setting product. 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4" descr="Content-Management-System ty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4191000" cy="4811889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Information Request Management System (IRMS)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57200"/>
            <a:ext cx="4419600" cy="640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Constantia" pitchFamily="18" charset="0"/>
                <a:cs typeface="Times New Roman" pitchFamily="18" charset="0"/>
              </a:rPr>
              <a:t>Medical information software – produced by OBA - for handling medical communications; allows to record requests for information and responses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Constantia" pitchFamily="18" charset="0"/>
                <a:cs typeface="Times New Roman" pitchFamily="18" charset="0"/>
              </a:rPr>
              <a:t>Utilizing a shared database (Oracle, SQL, MS Access) to store request data and standard response documents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Constantia" pitchFamily="18" charset="0"/>
                <a:cs typeface="Times New Roman" pitchFamily="18" charset="0"/>
              </a:rPr>
              <a:t>Includes FAQ management, contact management,  content management, adverse events, product complaints modules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Constantia" pitchFamily="18" charset="0"/>
                <a:cs typeface="Times New Roman" pitchFamily="18" charset="0"/>
              </a:rPr>
              <a:t>Integrates with Siebel for CRM and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Constantia" pitchFamily="18" charset="0"/>
                <a:cs typeface="Times New Roman" pitchFamily="18" charset="0"/>
              </a:rPr>
              <a:t>FDA and CFR 21 compliant and validated</a:t>
            </a:r>
            <a:endParaRPr lang="en-US" sz="18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3" descr="IR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4572000" cy="53340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69039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304800"/>
            <a:ext cx="57150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Technology Products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1650"/>
            <a:ext cx="815340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CaptureIt – product of AnyDoc Software (anydocsoftware.com) – stand-alone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document capture application.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Autonomy IDOL – product of Autonomy(autonomy.com) - stands for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“'Intelligent Data Operating Layer”. It is the enterprise search engine.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Knowledge Management Suite – product of Bamboo Solutions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(bamboosolutions.com) – extends SharePoint’s capabilities for collaborative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knowledge management.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Smart Content Framework – product of Concept Searching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(conceptsearching.com) – KM World Promise Award Winner - provides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platform independent statistical metadata generation through concept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extraction and compound term processing 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Content Shield – product of AvePoint (avepoint.com) – works to ensure that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SharePoint is fully compliant with regulations and internal protocols. 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0" y="6302899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304800"/>
            <a:ext cx="57150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Technology Products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165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Coveo (coveo.com) – enterprise search engine.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Data Harmony suite of tools – product of Access Innovations (accessinn.com) –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provides semantic control and enrichment, enabling information to be found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accurately and quickly.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Jive Software (jivesoftware.com) – comprehensive tools for collaboration,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communication, content creation and sharing.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DotImage Enterprise Edition – product of Kofax (kofax.com) – provides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document capture for pertinent documents, forms, faxes.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Social Site for SharePoint – product of Newsgator (newsgator.com) – social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networking for SharePoint integration.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Proofpoint (proofpoint.com) – tracks, classifies, monitors, and applies policy to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unstructured information across the enterprise where stored.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304800"/>
            <a:ext cx="57150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Technology Products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165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Aspire – product of Search technologies (searchtechnologies.com) – content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processing system designed for search, enabling content to be acquired, cleaned,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restructured, enriched and normalized.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Semaphore - product of SmartLogic (Smartlogic.com) - combines ontology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management, classification, text mining and semantic analysis in a search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application framework.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Synaptica Enterprise – product of Synaptica (synaptica.com) - taxonomy and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metadata management software.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Velocity – product of Vivisimo which is IBM Company (vivissimo.com) –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enterprise search engine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1524000"/>
            <a:ext cx="4800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Software/System Update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133600"/>
            <a:ext cx="5334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GMP/GxP requirements for 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Validation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Existing systems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Security certification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Company policies, budget, timeline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Technology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software upd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743200" cy="3429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81672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8305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762000"/>
            <a:ext cx="3429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Cultural Resistance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762000"/>
            <a:ext cx="5410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Changes in the corporate culture are required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Cultural resistance reasons: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KM has not become a culture and behavior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Lack of understanding and awareness of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management of importance of KM;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Management see KM as burden and don’t see it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helping to increase efficiency and productivity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Absence of KM processes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No consistency in enforcement of KM processes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Resistance to change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Difficulties in using KM systems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Too many tasks on employees to-do list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KM is not part of employees work tasks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Lack of training</a:t>
            </a:r>
          </a:p>
        </p:txBody>
      </p:sp>
      <p:pic>
        <p:nvPicPr>
          <p:cNvPr id="7" name="Picture 6" descr="Resist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71600"/>
            <a:ext cx="3429000" cy="41148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305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762000"/>
            <a:ext cx="3429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Cultural Resistance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371600"/>
            <a:ext cx="5715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KM and Governance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Top –Down approach,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Enterprise approach and central KM group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Clear business plan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Identify value proposition for leadership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employees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Expertise location, content management,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collaboration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Key best practice – reusability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Deployments can come in stages over time</a:t>
            </a:r>
            <a:endParaRPr lang="en-US" dirty="0"/>
          </a:p>
        </p:txBody>
      </p:sp>
      <p:pic>
        <p:nvPicPr>
          <p:cNvPr id="6" name="Picture 5" descr="resistanc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3429000" cy="41910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305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762000"/>
            <a:ext cx="2971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Cultural Resistance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resistanc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667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990600"/>
            <a:ext cx="5943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Strategies to overcome cultural resistance to KM:</a:t>
            </a:r>
            <a:endParaRPr lang="en-US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Top down approach, bottom up approach will not work;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senior leadership needs to commit to KM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Start with management, educate them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Create KM processes and workflows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Make knowledge sharing part of employees annual performance review. Formally reward them.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Include KM into the new employee on-boarding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Use recognition and awards to promote a continuously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learning culture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Make it easy to document knowledge, e.g. create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templates and make it easy to upload documents into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your KM system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454842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1to1media.com/weblog/big%20data%20for%20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35280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0" y="1066800"/>
            <a:ext cx="5181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Data sets whose size is beyond the  ability of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commonly used software tools to  capture,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manage, and process the data within a  tolerable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elapsed time.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During last 10 years the volume and diversity of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information grew at  unprecedented rates.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Amount of information is doubling every 18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months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dirty="0" smtClean="0">
                <a:cs typeface="Arial" pitchFamily="34" charset="0"/>
              </a:rPr>
              <a:t>and unstructured  information volumes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grow six times  faster than structured</a:t>
            </a:r>
            <a:r>
              <a:rPr lang="en-US" sz="2000" dirty="0" smtClean="0"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The growth of data continues to outpace </a:t>
            </a:r>
          </a:p>
          <a:p>
            <a:r>
              <a:rPr lang="en-US" dirty="0" smtClean="0">
                <a:cs typeface="Arial" pitchFamily="34" charset="0"/>
              </a:rPr>
              <a:t>     available storage capacity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8534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1066800"/>
            <a:ext cx="2971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Big Data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95800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600200"/>
            <a:ext cx="582271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Make documenting part of formal product release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Make KM centralized effort, again connected to top-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down approach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Make KM is a part of employees work tasks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Training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8305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762000"/>
            <a:ext cx="2971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Cultural Resistance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resistanc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667000" cy="32766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800"/>
            <a:ext cx="609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Convert tacit knowledge into implicit knowledge and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then into explicit knowledge = Content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Assess knowledge - before, during, or after KM-related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activities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Successful KM strategy - actively managing knowledge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Making knowledge requests of experts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Proximity &amp; architecture - the physical situation of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employees can be either conducive or obstructive  to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knowledge sharing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Knowledge sharing behavior – collaboration, outreach,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documenting know-how, effective content management,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knowledge-centered support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305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38200"/>
            <a:ext cx="2971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Capture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Strategies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knowledge s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2819400" cy="33528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447800"/>
            <a:ext cx="6096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Knowledge management strategies and instruments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include: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Rewards 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Storytelling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Cross-project learning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After action reviews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Knowledge mapping (a map of knowledge repositories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within a company accessible by all)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Communities of practice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Expert directories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Best practices transfer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305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2971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Capture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Strategies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knowledge s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2819400" cy="40386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43000"/>
            <a:ext cx="5638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Knowledge management strategies and instruments :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Knowledge fairs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Competence management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Master-apprentice relationship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Reporting intellectual capital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Knowledge brokers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Inter-project knowledge transfer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305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914400"/>
            <a:ext cx="2971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Capture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Strategies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knowledge sh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2819400" cy="40386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305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Processes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collaborati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3048000" cy="3733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2971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Collaboration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524000"/>
            <a:ext cx="5715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Email still…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Work together to create a deliverable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Collaboration applications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Need simple, secure, and rapid access to information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regardless of source, format, platform or storage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media, geographic location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Workflows for document collaboration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60236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3434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990600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Focus on knowledge as a key asset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While KCS is enabled by technology, KCS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is primarily about people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Perspective – knowledge = asset owned by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team and not individual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Process: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Create content as a by-product of solving problems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Evolve content based on demand and usage </a:t>
            </a:r>
            <a:r>
              <a:rPr lang="en-US" dirty="0" smtClean="0">
                <a:sym typeface="Wingdings" pitchFamily="2" charset="2"/>
              </a:rPr>
              <a:t> review and fix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ym typeface="Wingdings" pitchFamily="2" charset="2"/>
              </a:rPr>
              <a:t>Develop a knowledge-base  Draft Knowledge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sym typeface="Wingdings" pitchFamily="2" charset="2"/>
              </a:rPr>
              <a:t>Knowledge re-use  Trusted Knowledge, approved for internal use or self-service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3657600" cy="1161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User Adoption Strategies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048000"/>
            <a:ext cx="5181600" cy="35814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ser adoption strat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352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576152"/>
            <a:ext cx="51816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User adoption is progressive, not a single event,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happens in phases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Expose new features  and move users to new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levels of product adoption over time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To persuade a user to adopt an additional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feature 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affect the user’s perception of the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feature’s usefulness, ease of use,  sense of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security</a:t>
            </a:r>
            <a:r>
              <a:rPr lang="en-US" i="1" dirty="0" smtClean="0"/>
              <a:t> </a:t>
            </a:r>
            <a:r>
              <a:rPr lang="en-US" dirty="0" smtClean="0"/>
              <a:t>concerning that feature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Demonstrate that it is easy and consistent with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what the user already knows or already does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Let the user try it in safe, verifiable increments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Look – overwhelming and busy = ultimate want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in manageable steps  </a:t>
            </a:r>
            <a:r>
              <a:rPr lang="en-US" dirty="0" smtClean="0">
                <a:sym typeface="Wingdings" pitchFamily="2" charset="2"/>
              </a:rPr>
              <a:t> Progressive user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    adoption  Orchestrated </a:t>
            </a:r>
            <a:r>
              <a:rPr lang="en-US" dirty="0" smtClean="0"/>
              <a:t>sequence of exposures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to the product’s functionality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3657600" cy="1161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User Adoption Strategies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048000"/>
            <a:ext cx="5181600" cy="35814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ser adoption strat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3352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99060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Well-formulated progressive user adoption strategy 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1. Identify core functionality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2. Make the core functionality bulletproof from a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usability perspective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3. Identify progressive adoption sequences that go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from core functions to advanced functions.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4. Construct product interventions to move users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to advanced functionality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Need to increase users’ confidence and trust in the system as a whole.</a:t>
            </a:r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50736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524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ser_ado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31242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920990"/>
            <a:ext cx="5416782" cy="593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Explain benefits before deployment.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Collect user requirements and create use cases.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Build based on users requirements – user-centered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   design.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Provide assurance of training and assistance.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Make everything very easy and very intuitive.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Point out benefits and usefulness – how it 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   is better than what a user is doing now.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Provide training early 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Provide documentation.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Demonstrate that it is easy and consistent with </a:t>
            </a:r>
          </a:p>
          <a:p>
            <a:pPr lvl="0">
              <a:lnSpc>
                <a:spcPct val="170000"/>
              </a:lnSpc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   what the user already knows or already does.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tantia" pitchFamily="18" charset="0"/>
                <a:cs typeface="Times New Roman" pitchFamily="18" charset="0"/>
              </a:rPr>
              <a:t> Let the user try it in safe, verifiable increments.</a:t>
            </a:r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raining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048000" cy="3962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914400"/>
            <a:ext cx="36576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Training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838200"/>
            <a:ext cx="548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Training requirement in the regulated environment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Training on KM processes and procedures as well as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on KM system functions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Mandatory part of user adoption strategy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Provide individual and group training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Schedule group training at the same time and at the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same place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Market training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Provide lunch and/or refreshments if your budget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affords 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Make it “brown bag”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Learning Management System (LMS)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Add knowledge management training curriculum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to the mandatory training and enter it into LMS.</a:t>
            </a:r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304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tal 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3224784" cy="441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990600"/>
            <a:ext cx="2971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Big Data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143000"/>
            <a:ext cx="525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Cisco study: global IP traffic will reach 1.3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zettabyes annually by 2016 which is fourfold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increase from 2011 (1 </a:t>
            </a:r>
            <a:r>
              <a:rPr lang="en-US" dirty="0" smtClean="0">
                <a:cs typeface="Arial" pitchFamily="34" charset="0"/>
              </a:rPr>
              <a:t>zettabyte = 1 trillion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gigabytes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By 2016 there will be 19 billion global network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connections, the equivalent of two-and-a-half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connections for every person on earth.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2020: 35 zettabytes  (35  trillion gigabytes) =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     a stack of DVDs reaching halfway to Mars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457200"/>
            <a:ext cx="8534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4114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12636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66800"/>
            <a:ext cx="4495800" cy="457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Findability and Accessibility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7" descr="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28194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1524000"/>
            <a:ext cx="5791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Single repository for the creation, presentation,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management of all content regardless of where it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originally resides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Single point of access for users to access all enterprise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content.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Simple, secure, and rapid access to information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regardless of source, format, platform or storage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media, geographic location.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Have a unified presentation platform for all content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and ensure that it is subject to enterprise search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Provide administration of systematic metadata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tagging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66800"/>
            <a:ext cx="4495800" cy="457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Findability and Accessibility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7" descr="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28194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1524000"/>
            <a:ext cx="5791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Provide 2 access points - browsing and search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Consistent metadata is required in order for search to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work properly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Taxonomy is required for successful browsing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Provide consistent naming conventions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Provide consistent navigation. It should be clean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simple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Give labels intuitive names and place them in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consistent places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Do not make users to make too many clicks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Good navigation system 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0480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685800"/>
            <a:ext cx="5638800" cy="6019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Taxonomy is a hierarchical structure for the classification and organization of content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Taxonomy is very important for navigation and browsing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Taxonomy development requires cooperation of departments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Successful taxonomy – not too deep and not too wide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There is no such thing as finished taxonomy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Create taxonomy before you upload content into a system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Consider taxonomy management tools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Information today needs to be indexed within context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Index conversations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857500" cy="4800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57600" y="6357582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3657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609600"/>
            <a:ext cx="5410200" cy="57150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three key factors in taxonomy development: business context, content,  and a user.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Business Context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What is the purpose of the taxonomy?  How is the taxonomy going to be used?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What is the content scope? Possibilities include companywide, within an organizational unit, etc.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content sources will the taxonomy be built upon?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Who will be using the taxonomy? Possibilities include employees, customers, partners, etc. What are the user profiles?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 taxonomy with users feedback.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axonomy 3 facto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3048000" cy="4495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Knowledge Management Processes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43400" y="64008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Governance, Risk, and Compliance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nfoGovern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32004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838200"/>
            <a:ext cx="518160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Governance is an insurance policy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KM can be costly in terms of fines, brand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reputation, legal fees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Focus is on risk management – understand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manage risk - Enterprise Risk Management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(ERM)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Where to begin?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Steering committee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Outline the scope, timeline, budget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Should be rolled out from the top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Have a strategy and policies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Rank value of  information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80284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Governance, Risk, and Compliance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83820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What needs to be considered?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Government mandates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Proliferation of content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Big data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Cloud computing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Mobile Devices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Social media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BYOD phenomena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Security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Intellectual property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Crisis management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E-Discovery</a:t>
            </a:r>
          </a:p>
        </p:txBody>
      </p:sp>
      <p:pic>
        <p:nvPicPr>
          <p:cNvPr id="6" name="Picture 5" descr="infog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3124200" cy="3352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76872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Governance, Risk, and Compliance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685800"/>
            <a:ext cx="51054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Governance Controls: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Understand your data topology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Employ real-time indexing of content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Store the intelligence about your content (metadata)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Create an info intelligence service center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Employ change management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Become proactive in deploying policies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Remove obsolete or unnecessary content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Define content life cycle and retention policies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Tier your access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Educate the organization on the value of good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governance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Categorize your information and determine its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value and rank</a:t>
            </a:r>
          </a:p>
        </p:txBody>
      </p:sp>
      <p:pic>
        <p:nvPicPr>
          <p:cNvPr id="9" name="Picture 8" descr="Infogo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3657600" cy="39624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714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85800"/>
            <a:ext cx="5486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Perform content approval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Retention schedule, content controls, consistent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disposition of content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Keep track of what info is created, stored, and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accessed.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Auto classification and semantic tools within the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search engines.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Move relevant docs from desktops and shared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drives to your central docs repository.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Efficient document versioning and check-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in/check-out management for information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consistency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Robust administration of users to ensure that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each as access rights for only documents that 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    they are authorized to have access to.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Governance, Risk, and Compliance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nfogo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3657600" cy="39624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219200"/>
            <a:ext cx="6019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Satisfactory user experience depends on knowing about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visitors  - evolve clear metrics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Need to know what parts of your web site or system users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are visiting, trends, activities, adoption curve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Monitor users activity and reaction to new content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Tools: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Omniture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WebTrends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Unica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CoreMetrics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Site Catalyst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Google Analytics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381000"/>
            <a:ext cx="6477000" cy="1161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Analytics and Reporting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analy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2667000" cy="28194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28800" y="685800"/>
            <a:ext cx="4800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 &amp; 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057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Questions ?</a:t>
            </a:r>
            <a:endParaRPr lang="en-US" sz="2800" dirty="0"/>
          </a:p>
        </p:txBody>
      </p:sp>
      <p:pic>
        <p:nvPicPr>
          <p:cNvPr id="5" name="Picture 4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1914525" cy="2390775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53862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6670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global-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2857500" cy="457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38600" y="13716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cs typeface="Arial" pitchFamily="34" charset="0"/>
              </a:rPr>
              <a:t>  Challenges: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Capture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Storage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Search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Sharing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Analysis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Manage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Utilize</a:t>
            </a:r>
            <a:endParaRPr lang="en-US" dirty="0"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152400"/>
            <a:ext cx="8534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838200"/>
            <a:ext cx="2971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Big Data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09" y="3276600"/>
            <a:ext cx="3886200" cy="609602"/>
          </a:xfrm>
        </p:spPr>
        <p:txBody>
          <a:bodyPr/>
          <a:lstStyle/>
          <a:p>
            <a:r>
              <a:rPr lang="fr-F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Eleonora </a:t>
            </a:r>
            <a:r>
              <a:rPr lang="fr-FR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Babayants</a:t>
            </a:r>
            <a:endParaRPr lang="fr-FR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65913" y="3962400"/>
            <a:ext cx="6302991" cy="26670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eleonora@galaxyconsulting.net</a:t>
            </a:r>
            <a:b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650-474-0955</a:t>
            </a:r>
          </a:p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650-716-3609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www.galaxyconsulting.net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GalaxyConsult</a:t>
            </a:r>
            <a:endParaRPr lang="en-US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Facebook.com/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GalaxyConsult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458200" cy="24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8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00"/>
            <a:ext cx="39624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85800"/>
            <a:ext cx="396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Social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838200"/>
            <a:ext cx="4648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Widely spread in the work place and is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integral part of enterprise productivity.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Gartner: by 2014 social networking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services will replace email for  inter-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personal business communication for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20% business users.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Enterprise social software solutions are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being used in 67% of organizations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surveyed in 2013, up from 43% in 2011.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ocial 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810000" cy="43434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10100" y="62484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685800"/>
            <a:ext cx="396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Social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914400"/>
            <a:ext cx="4953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Traditional content management and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collaboration solutions are incorporating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new features to satisfy the social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information sharing demands of the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enterprise.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Tools: blogs, instant messaging, wikis, social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tagging and bookmarking, discussion boards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with comments fields.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Comment on case studies, exchange ideas,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and contribute material, follow up with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people, search for subject matter experts, get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updates on projects, participate in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conversations that are going on.</a:t>
            </a:r>
          </a:p>
          <a:p>
            <a:endParaRPr lang="en-US" dirty="0"/>
          </a:p>
        </p:txBody>
      </p:sp>
      <p:pic>
        <p:nvPicPr>
          <p:cNvPr id="6" name="Picture 5" descr="social-me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962399" cy="48006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93636" y="6408714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Knowledge Management Trends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762000"/>
            <a:ext cx="3962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Social Computing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762000"/>
            <a:ext cx="5105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Challenges: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Two-edged sword:  knowledge sharing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noise, volume ,and diversity of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The question was: how much you want to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connect vs how much you want to collect?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The  new version is: how much do you want to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curate vs not curate?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How much of it do you want to have control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over?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May impact ability to manage risk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Need to increase information control and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visibility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Need to understand, develop policies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solutions to stay compliant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 descr="social med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038600" cy="42672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550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8385</TotalTime>
  <Words>4132</Words>
  <Application>Microsoft Office PowerPoint</Application>
  <PresentationFormat>On-screen Show (4:3)</PresentationFormat>
  <Paragraphs>800</Paragraphs>
  <Slides>60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    Take Knowledge Management to the Next Level: Advanced Processes and Techniques for Optimal Information Sharing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Documentum</vt:lpstr>
      <vt:lpstr>PowerPoint Presentation</vt:lpstr>
      <vt:lpstr>Open Text ECM Suite</vt:lpstr>
      <vt:lpstr>PowerPoint Presentation</vt:lpstr>
      <vt:lpstr>PowerPoint Presentation</vt:lpstr>
      <vt:lpstr>Open Source CMS</vt:lpstr>
      <vt:lpstr>Information Request Management System (IRMS)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Adoption Strategies</vt:lpstr>
      <vt:lpstr>User Adoption Strategies</vt:lpstr>
      <vt:lpstr>PowerPoint Presentation</vt:lpstr>
      <vt:lpstr>PowerPoint Presentation</vt:lpstr>
      <vt:lpstr>PowerPoint Presentation</vt:lpstr>
      <vt:lpstr>PowerPoint Presentation</vt:lpstr>
      <vt:lpstr>Taxonomy</vt:lpstr>
      <vt:lpstr>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Eleonora Babayants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Management for Medical Affairs</dc:title>
  <dc:creator>Eleonora</dc:creator>
  <cp:lastModifiedBy>Eleonora</cp:lastModifiedBy>
  <cp:revision>955</cp:revision>
  <dcterms:created xsi:type="dcterms:W3CDTF">2012-01-15T02:19:18Z</dcterms:created>
  <dcterms:modified xsi:type="dcterms:W3CDTF">2016-01-29T07:37:26Z</dcterms:modified>
</cp:coreProperties>
</file>